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57" r:id="rId4"/>
    <p:sldId id="259" r:id="rId5"/>
    <p:sldId id="422" r:id="rId6"/>
    <p:sldId id="423" r:id="rId7"/>
    <p:sldId id="424" r:id="rId8"/>
    <p:sldId id="262" r:id="rId9"/>
    <p:sldId id="258" r:id="rId1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C084F-38EB-C94B-9362-008AA4912EFA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4D2AD-A3CA-1C44-A775-28DC11B3749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358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0" lang="ru-RU" altLang="ru-RU" dirty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EFEEC8-6234-4CBF-9F6C-5441A1A5AF8A}" type="slidenum">
              <a:rPr kumimoji="0" lang="en-US" altLang="ru-RU" smtClean="0"/>
              <a:pPr>
                <a:spcBef>
                  <a:spcPct val="0"/>
                </a:spcBef>
              </a:pPr>
              <a:t>1</a:t>
            </a:fld>
            <a:endParaRPr kumimoji="0"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51112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89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1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40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58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980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57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F8E2B-A992-455F-98B2-D2609FE95A3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0B93-B18B-C44E-A8F7-5FD8EF602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5348-BC72-3B4C-BA8C-8B3955ABC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3097D-C6D4-0348-A1C7-DA678CE6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3F30-F37B-334C-8355-C3D40516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F809B-293D-EB41-80BE-94780755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403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492B-AB6D-8D4E-8F68-66C6AB69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554B9-A122-D442-902A-CB8FB6CCC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704D0-5250-4640-8751-97467B66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3B96B-8238-254F-823F-45A110A1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F427-2293-2C4B-856A-0336DA88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9717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BA4AD-D375-4642-91D4-A6EB35EFB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4077E-487B-234D-9B66-D841F7190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52D1D-495E-AD49-BA6D-29017096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C468C-C535-244C-9673-C72ABF84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58DE-CA5F-F741-B24A-6AA7EA92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2943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F0448-F3B1-4062-B66A-9DA1239BF2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93274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1955" y="2593"/>
            <a:ext cx="12190045" cy="1124744"/>
          </a:xfrm>
          <a:prstGeom prst="rect">
            <a:avLst/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9017448" y="6356356"/>
            <a:ext cx="2743200" cy="365125"/>
          </a:xfrm>
        </p:spPr>
        <p:txBody>
          <a:bodyPr/>
          <a:lstStyle>
            <a:lvl1pPr>
              <a:defRPr b="0" i="0">
                <a:solidFill>
                  <a:srgbClr val="9299A2"/>
                </a:solidFill>
                <a:latin typeface="PF Highway Sans Pro" charset="0"/>
                <a:ea typeface="PF Highway Sans Pro" charset="0"/>
                <a:cs typeface="PF Highway Sans Pro" charset="0"/>
              </a:defRPr>
            </a:lvl1pPr>
          </a:lstStyle>
          <a:p>
            <a:fld id="{0C2A0161-948B-4484-BD29-846DD72F9FB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58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FBAE40"/>
          </p15:clr>
        </p15:guide>
        <p15:guide id="2" orient="horz" pos="713">
          <p15:clr>
            <a:srgbClr val="FBAE40"/>
          </p15:clr>
        </p15:guide>
        <p15:guide id="3" pos="5465">
          <p15:clr>
            <a:srgbClr val="FBAE40"/>
          </p15:clr>
        </p15:guide>
        <p15:guide id="4" orient="horz" pos="2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BC95-A452-9D42-BC48-8A339D59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80FB4-448B-CE4D-936D-F47FDA8CF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EE2DA-1913-6748-8E6B-A8AC8687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CA24-9C56-BE4D-9361-941E4B8D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BA55-CC70-074A-A734-66E5DE8D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2408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59F1-69E8-0641-A47D-CD4085D9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4E071-4462-B642-B4A0-5FCAA1A2E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5810-0600-5042-AC40-D246FB151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04FCE-DE93-5E4E-8FE1-7276DF98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66C11-0825-4D43-823C-7D8A0F59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165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E2B-4AE9-E547-974B-FC9C855F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8433-FE2D-C744-B907-99A8C8F4C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93C10-7D7E-2945-BEEE-DB62D088F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0F518-087B-C543-B088-F497F347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F25CD-5AD0-DD48-99B4-4E28075B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4CE17-0737-BB42-A7FE-64676249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4764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FB9-C2B9-DF49-A0F0-3BD09088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C1D2E-B43F-2944-9B69-CB0F0817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FDFBD-657E-294B-8A7E-1C8D7257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0320A-683E-7C4A-A649-BD4B58BC9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0FEA5-A83A-2B45-A61A-1A73E6E27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4771D-7A00-C441-8ED2-4E243D93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BBDFA-3533-6348-B828-996D21B3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659F8-DA34-8A44-8CC0-EEE8EB79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815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D2E-AD5C-5F48-BFAE-1C6E8A2F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948FE-F326-CA4E-8201-93E02948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12DFE-A25B-8C42-9A25-A5812232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B0E6B-C520-D843-BCB4-427EA7C0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13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2D0B9-A856-804C-86F2-C896B5BB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04410-F612-1445-A643-18E442BC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098E5-E5A5-ED42-9FF6-A7CC3676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3038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1B7B-DFF1-7241-B082-AA13B234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ED57-539F-8D4C-8C29-687749FE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F7841-2AAC-D647-AABF-3E69A033E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580F6-8B3C-C74A-A617-502AB1AB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EE947-A4BE-D94B-B4B7-302487E9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6DF23-C27F-524D-9866-6A6B52CA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695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38E5-7ACB-794D-BCB2-15C2504D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F8D6D-0216-FB41-ADFB-4889BC7B8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D792E-5B63-B545-87A8-2FC0CD4E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55257-EF1C-7944-8708-67A5FBAF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ABD7-4191-6C4C-A17A-04C1944A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57BFD-3006-8746-B4D4-F4E1FD0C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3651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C845D-15C1-8340-8D0A-4834B9FE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640D3-1D9A-B54A-A8E8-5E012D6F6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15928-9567-6640-9E4E-1F473330E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9BB9F-42A9-4041-8F8F-5313A50495F0}" type="datetimeFigureOut">
              <a:rPr lang="en-RU" smtClean="0"/>
              <a:t>02.08.2020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A58-4777-5646-8B15-998651B09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97679-7C89-2E48-815E-4D133EC11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0284B-E850-2D46-9E04-94FAAE114909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366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loud.google.com/tpu" TargetMode="External"/><Relationship Id="rId5" Type="http://schemas.openxmlformats.org/officeDocument/2006/relationships/hyperlink" Target="https://huggingface.co/transformers/model_doc/xlmroberta.html" TargetMode="External"/><Relationship Id="rId4" Type="http://schemas.openxmlformats.org/officeDocument/2006/relationships/hyperlink" Target="https://github.com/sealuzh/user_quality/blob/master/csv_files/sentences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D0812E-9C9C-B24F-8E42-EDFE78211F2E}"/>
              </a:ext>
            </a:extLst>
          </p:cNvPr>
          <p:cNvSpPr/>
          <p:nvPr/>
        </p:nvSpPr>
        <p:spPr>
          <a:xfrm>
            <a:off x="0" y="-11011"/>
            <a:ext cx="12192000" cy="6869011"/>
          </a:xfrm>
          <a:prstGeom prst="rect">
            <a:avLst/>
          </a:prstGeom>
          <a:gradFill flip="none" rotWithShape="1">
            <a:gsLst>
              <a:gs pos="0">
                <a:srgbClr val="FFDD2E">
                  <a:shade val="30000"/>
                  <a:satMod val="115000"/>
                </a:srgbClr>
              </a:gs>
              <a:gs pos="50000">
                <a:srgbClr val="FFDD2E">
                  <a:shade val="67500"/>
                  <a:satMod val="115000"/>
                </a:srgbClr>
              </a:gs>
              <a:gs pos="100000">
                <a:srgbClr val="FFDD2E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309A444-2AE3-8C4A-810E-8784693097AD}"/>
              </a:ext>
            </a:extLst>
          </p:cNvPr>
          <p:cNvSpPr txBox="1">
            <a:spLocks/>
          </p:cNvSpPr>
          <p:nvPr/>
        </p:nvSpPr>
        <p:spPr>
          <a:xfrm>
            <a:off x="1059856" y="3943968"/>
            <a:ext cx="6456643" cy="163157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ts val="2933"/>
              </a:lnSpc>
            </a:pPr>
            <a:r>
              <a:rPr lang="ru-RU" sz="2933" dirty="0">
                <a:latin typeface="Calibri" panose="020F0502020204030204" pitchFamily="34" charset="0"/>
                <a:cs typeface="Calibri" panose="020F0502020204030204" pitchFamily="34" charset="0"/>
              </a:rPr>
              <a:t>Рачинский Максим</a:t>
            </a:r>
            <a:endParaRPr lang="en-US" sz="29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933"/>
              </a:lnSpc>
            </a:pPr>
            <a:r>
              <a:rPr lang="ru-RU" sz="2933" dirty="0">
                <a:latin typeface="Calibri" panose="020F0502020204030204" pitchFamily="34" charset="0"/>
                <a:cs typeface="Calibri" panose="020F0502020204030204" pitchFamily="34" charset="0"/>
              </a:rPr>
              <a:t>Серова Анастасия</a:t>
            </a:r>
          </a:p>
          <a:p>
            <a:pPr>
              <a:lnSpc>
                <a:spcPts val="2933"/>
              </a:lnSpc>
            </a:pPr>
            <a:r>
              <a:rPr lang="ru-RU" sz="2933" dirty="0" err="1">
                <a:latin typeface="Calibri" panose="020F0502020204030204" pitchFamily="34" charset="0"/>
                <a:cs typeface="Calibri" panose="020F0502020204030204" pitchFamily="34" charset="0"/>
              </a:rPr>
              <a:t>Оралин</a:t>
            </a:r>
            <a:r>
              <a:rPr lang="ru-RU" sz="2933" dirty="0">
                <a:latin typeface="Calibri" panose="020F0502020204030204" pitchFamily="34" charset="0"/>
                <a:cs typeface="Calibri" panose="020F0502020204030204" pitchFamily="34" charset="0"/>
              </a:rPr>
              <a:t> Илларион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648CCEB-0DB8-1144-8E1A-F858D8215D77}"/>
              </a:ext>
            </a:extLst>
          </p:cNvPr>
          <p:cNvSpPr txBox="1">
            <a:spLocks/>
          </p:cNvSpPr>
          <p:nvPr/>
        </p:nvSpPr>
        <p:spPr>
          <a:xfrm>
            <a:off x="983507" y="2661517"/>
            <a:ext cx="7608771" cy="163157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ts val="7200"/>
              </a:lnSpc>
            </a:pPr>
            <a:r>
              <a:rPr lang="ru-RU" sz="7200" b="1" dirty="0">
                <a:latin typeface="Calibri" panose="020F0502020204030204" pitchFamily="34" charset="0"/>
                <a:cs typeface="Calibri" panose="020F0502020204030204" pitchFamily="34" charset="0"/>
              </a:rPr>
              <a:t>Ловкая идея</a:t>
            </a:r>
            <a:endParaRPr lang="en-US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Картинки по запросу &quot;вшэ логотип&quot;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354" y="3702710"/>
            <a:ext cx="1954603" cy="25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66E253-7F5F-3B4B-980E-89B8D183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36" y="378743"/>
            <a:ext cx="2393441" cy="23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0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5273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/>
              <a:t>Команда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74B9C-96AB-0E4A-9E36-438042D89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398" y="1470085"/>
            <a:ext cx="2744775" cy="3006182"/>
          </a:xfrm>
          <a:prstGeom prst="round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687E521C-3631-F348-A47F-34302E2763D0}"/>
              </a:ext>
            </a:extLst>
          </p:cNvPr>
          <p:cNvSpPr txBox="1">
            <a:spLocks/>
          </p:cNvSpPr>
          <p:nvPr/>
        </p:nvSpPr>
        <p:spPr>
          <a:xfrm>
            <a:off x="4261008" y="4827463"/>
            <a:ext cx="3387556" cy="1528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Рачинский Максим</a:t>
            </a: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ru-RU" sz="1867" dirty="0">
                <a:latin typeface="Calibri" panose="020F0502020204030204" pitchFamily="34" charset="0"/>
                <a:cs typeface="Calibri" panose="020F0502020204030204" pitchFamily="34" charset="0"/>
              </a:rPr>
              <a:t>ФКН ВШЭ</a:t>
            </a: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en-US" sz="1867" dirty="0">
                <a:latin typeface="Calibri" panose="020F0502020204030204" pitchFamily="34" charset="0"/>
                <a:cs typeface="Calibri" panose="020F0502020204030204" pitchFamily="34" charset="0"/>
              </a:rPr>
              <a:t>Samsung AI bootcamp 2019</a:t>
            </a:r>
            <a:endParaRPr lang="ru-RU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en-US" sz="1867" dirty="0" err="1">
                <a:latin typeface="Calibri" panose="020F0502020204030204" pitchFamily="34" charset="0"/>
                <a:cs typeface="Calibri" panose="020F0502020204030204" pitchFamily="34" charset="0"/>
              </a:rPr>
              <a:t>Jetbrains</a:t>
            </a:r>
            <a:r>
              <a:rPr lang="en-US" sz="1867" dirty="0">
                <a:latin typeface="Calibri" panose="020F0502020204030204" pitchFamily="34" charset="0"/>
                <a:cs typeface="Calibri" panose="020F0502020204030204" pitchFamily="34" charset="0"/>
              </a:rPr>
              <a:t> Intern 2020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06DCEA3-F2D1-AD48-A4A2-09D1DA020A7C}"/>
              </a:ext>
            </a:extLst>
          </p:cNvPr>
          <p:cNvSpPr txBox="1">
            <a:spLocks/>
          </p:cNvSpPr>
          <p:nvPr/>
        </p:nvSpPr>
        <p:spPr>
          <a:xfrm>
            <a:off x="8104161" y="4827832"/>
            <a:ext cx="3387556" cy="1528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  <a:buNone/>
            </a:pP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Оралин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Илларион</a:t>
            </a: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ru-RU" sz="1867" dirty="0">
                <a:latin typeface="Calibri" panose="020F0502020204030204" pitchFamily="34" charset="0"/>
                <a:cs typeface="Calibri" panose="020F0502020204030204" pitchFamily="34" charset="0"/>
              </a:rPr>
              <a:t>ФКН ВШЭ</a:t>
            </a: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en-US" sz="1867" dirty="0">
                <a:latin typeface="Calibri" panose="020F0502020204030204" pitchFamily="34" charset="0"/>
                <a:cs typeface="Calibri" panose="020F0502020204030204" pitchFamily="34" charset="0"/>
              </a:rPr>
              <a:t>Yandex Intern 2020</a:t>
            </a:r>
            <a:endParaRPr lang="ru-RU" sz="1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8D58D7FA-7936-B04A-9C5E-493DC05F9E38}"/>
              </a:ext>
            </a:extLst>
          </p:cNvPr>
          <p:cNvSpPr txBox="1">
            <a:spLocks/>
          </p:cNvSpPr>
          <p:nvPr/>
        </p:nvSpPr>
        <p:spPr>
          <a:xfrm>
            <a:off x="596654" y="4827832"/>
            <a:ext cx="3387556" cy="1528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  <a:buNone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Серова Анастасия</a:t>
            </a:r>
            <a:endParaRPr lang="ru-RU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372591">
              <a:spcBef>
                <a:spcPts val="400"/>
              </a:spcBef>
              <a:buBlip>
                <a:blip r:embed="rId4"/>
              </a:buBlip>
            </a:pPr>
            <a:r>
              <a:rPr lang="en-US" sz="1867" dirty="0" err="1">
                <a:latin typeface="Calibri" panose="020F0502020204030204" pitchFamily="34" charset="0"/>
                <a:cs typeface="Calibri" panose="020F0502020204030204" pitchFamily="34" charset="0"/>
              </a:rPr>
              <a:t>Jetbrains</a:t>
            </a:r>
            <a:r>
              <a:rPr lang="en-US" sz="1867" dirty="0">
                <a:latin typeface="Calibri" panose="020F0502020204030204" pitchFamily="34" charset="0"/>
                <a:cs typeface="Calibri" panose="020F0502020204030204" pitchFamily="34" charset="0"/>
              </a:rPr>
              <a:t> Intern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82040-C101-154C-A915-81B336241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94" y="1515343"/>
            <a:ext cx="2915666" cy="2915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E2C6B0-2255-3746-AA9F-F4794F5217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22148" r="168"/>
          <a:stretch/>
        </p:blipFill>
        <p:spPr>
          <a:xfrm>
            <a:off x="8279911" y="1457358"/>
            <a:ext cx="2915666" cy="303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7AB75-1895-0B4E-B249-1A061CEF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870" y="75903"/>
            <a:ext cx="1693778" cy="948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4714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Скругленный прямоугольник 9">
            <a:extLst>
              <a:ext uri="{FF2B5EF4-FFF2-40B4-BE49-F238E27FC236}">
                <a16:creationId xmlns:a16="http://schemas.microsoft.com/office/drawing/2014/main" id="{515D2BC6-8723-F44B-9550-C59017D7CF74}"/>
              </a:ext>
            </a:extLst>
          </p:cNvPr>
          <p:cNvSpPr>
            <a:spLocks/>
          </p:cNvSpPr>
          <p:nvPr/>
        </p:nvSpPr>
        <p:spPr bwMode="auto">
          <a:xfrm rot="10800000">
            <a:off x="527381" y="2350669"/>
            <a:ext cx="3225616" cy="3069411"/>
          </a:xfrm>
          <a:prstGeom prst="roundRect">
            <a:avLst>
              <a:gd name="adj" fmla="val 2127"/>
            </a:avLst>
          </a:prstGeom>
          <a:noFill/>
          <a:ln w="3175">
            <a:solidFill>
              <a:srgbClr val="9299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6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Скругленный прямоугольник 9">
            <a:extLst>
              <a:ext uri="{FF2B5EF4-FFF2-40B4-BE49-F238E27FC236}">
                <a16:creationId xmlns:a16="http://schemas.microsoft.com/office/drawing/2014/main" id="{B3C8AA6B-61A9-1A49-AD12-3E6957A433CA}"/>
              </a:ext>
            </a:extLst>
          </p:cNvPr>
          <p:cNvSpPr>
            <a:spLocks/>
          </p:cNvSpPr>
          <p:nvPr/>
        </p:nvSpPr>
        <p:spPr bwMode="auto">
          <a:xfrm rot="10800000">
            <a:off x="4377820" y="2350669"/>
            <a:ext cx="3225616" cy="3069411"/>
          </a:xfrm>
          <a:prstGeom prst="roundRect">
            <a:avLst>
              <a:gd name="adj" fmla="val 2127"/>
            </a:avLst>
          </a:prstGeom>
          <a:noFill/>
          <a:ln w="3175">
            <a:solidFill>
              <a:srgbClr val="9299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6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Скругленный прямоугольник 9">
            <a:extLst>
              <a:ext uri="{FF2B5EF4-FFF2-40B4-BE49-F238E27FC236}">
                <a16:creationId xmlns:a16="http://schemas.microsoft.com/office/drawing/2014/main" id="{EDD2E933-D296-C44F-9DB8-DA7AE1C88EF4}"/>
              </a:ext>
            </a:extLst>
          </p:cNvPr>
          <p:cNvSpPr>
            <a:spLocks/>
          </p:cNvSpPr>
          <p:nvPr/>
        </p:nvSpPr>
        <p:spPr bwMode="auto">
          <a:xfrm rot="10800000">
            <a:off x="8228259" y="2350669"/>
            <a:ext cx="3225616" cy="3069411"/>
          </a:xfrm>
          <a:prstGeom prst="roundRect">
            <a:avLst>
              <a:gd name="adj" fmla="val 2127"/>
            </a:avLst>
          </a:prstGeom>
          <a:noFill/>
          <a:ln w="3175">
            <a:solidFill>
              <a:srgbClr val="9299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86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163A8EE-1C2F-214A-888A-156635F23039}"/>
              </a:ext>
            </a:extLst>
          </p:cNvPr>
          <p:cNvSpPr/>
          <p:nvPr/>
        </p:nvSpPr>
        <p:spPr>
          <a:xfrm>
            <a:off x="4377820" y="2702908"/>
            <a:ext cx="3225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Какая команда?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694D64-89B3-6E4E-BC62-E4007542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20" y="2172893"/>
            <a:ext cx="492608" cy="4926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07095E-44E5-5647-8189-4BD58CD7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21" y="2172893"/>
            <a:ext cx="492608" cy="4926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5E1946-C6EB-DD4D-ADF8-483CBAA4B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763" y="2172893"/>
            <a:ext cx="492608" cy="492608"/>
          </a:xfrm>
          <a:prstGeom prst="rect">
            <a:avLst/>
          </a:prstGeom>
        </p:spPr>
      </p:pic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5273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/>
              <a:t>Что мы делали на </a:t>
            </a:r>
            <a:r>
              <a:rPr lang="ru-RU" sz="3200" dirty="0" err="1"/>
              <a:t>хакатоне</a:t>
            </a:r>
            <a:r>
              <a:rPr lang="ru-RU" sz="3200" dirty="0"/>
              <a:t>?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163A8EE-1C2F-214A-888A-156635F23039}"/>
              </a:ext>
            </a:extLst>
          </p:cNvPr>
          <p:cNvSpPr/>
          <p:nvPr/>
        </p:nvSpPr>
        <p:spPr>
          <a:xfrm>
            <a:off x="522305" y="2702907"/>
            <a:ext cx="3225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Какая категория?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163A8EE-1C2F-214A-888A-156635F23039}"/>
              </a:ext>
            </a:extLst>
          </p:cNvPr>
          <p:cNvSpPr/>
          <p:nvPr/>
        </p:nvSpPr>
        <p:spPr>
          <a:xfrm>
            <a:off x="8228252" y="2702907"/>
            <a:ext cx="3225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Calibri" panose="020F0502020204030204" pitchFamily="34" charset="0"/>
                <a:cs typeface="Calibri" panose="020F0502020204030204" pitchFamily="34" charset="0"/>
              </a:rPr>
              <a:t>Просмотр результатов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DB3EB83-1F0F-8043-99FB-3AC94DD1D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463" y="4330344"/>
            <a:ext cx="921300" cy="95159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83D163-C6CB-4943-9E9D-1FA1B154C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1530" y="4441203"/>
            <a:ext cx="1228939" cy="7298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2F68233-677B-574F-ABF9-89323E821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032" y="4414309"/>
            <a:ext cx="1050056" cy="6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7940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Как выбрать категорию?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96C5308-51E2-6647-9117-3A983B4D8B85}"/>
              </a:ext>
            </a:extLst>
          </p:cNvPr>
          <p:cNvSpPr/>
          <p:nvPr/>
        </p:nvSpPr>
        <p:spPr>
          <a:xfrm>
            <a:off x="418629" y="37723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chemeClr val="tx1"/>
                </a:solidFill>
                <a:latin typeface="PF Highway Sans Pro" panose="02000500000000020004" pitchFamily="2" charset="0"/>
              </a:rPr>
              <a:t>1</a:t>
            </a:r>
            <a:endParaRPr lang="ru-RU" sz="1400" dirty="0">
              <a:solidFill>
                <a:schemeClr val="tx1"/>
              </a:solidFill>
              <a:latin typeface="PF Highway Sans Pro" panose="02000500000000020004" pitchFamily="2" charset="0"/>
            </a:endParaRPr>
          </a:p>
        </p:txBody>
      </p:sp>
      <p:cxnSp>
        <p:nvCxn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E4135257-79C6-4942-A3E4-1752B1A6934D}"/>
              </a:ext>
            </a:extLst>
          </p:cNvPr>
          <p:cNvCxnSpPr/>
          <p:nvPr/>
        </p:nvCxnSpPr>
        <p:spPr>
          <a:xfrm>
            <a:off x="2974853" y="2767493"/>
            <a:ext cx="2212336" cy="0"/>
          </a:xfrm>
          <a:prstGeom prst="line">
            <a:avLst/>
          </a:prstGeom>
          <a:ln w="508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Скругленный прямоугольник 9">
            <a:extLst>
              <a:ext uri="{FF2B5EF4-FFF2-40B4-BE49-F238E27FC236}">
                <a16:creationId xmlns:a16="http://schemas.microsoft.com/office/drawing/2014/main" id="{47156DE6-9CE4-6E4A-93B8-D718259F6DDD}"/>
              </a:ext>
            </a:extLst>
          </p:cNvPr>
          <p:cNvSpPr>
            <a:spLocks/>
          </p:cNvSpPr>
          <p:nvPr/>
        </p:nvSpPr>
        <p:spPr bwMode="auto">
          <a:xfrm rot="10800000">
            <a:off x="404103" y="4007419"/>
            <a:ext cx="3897454" cy="723591"/>
          </a:xfrm>
          <a:prstGeom prst="roundRect">
            <a:avLst>
              <a:gd name="adj" fmla="val 5032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3365D-C2DD-434F-9AD0-7982C82C29C2}"/>
              </a:ext>
            </a:extLst>
          </p:cNvPr>
          <p:cNvSpPr txBox="1"/>
          <p:nvPr/>
        </p:nvSpPr>
        <p:spPr>
          <a:xfrm>
            <a:off x="624637" y="4080201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Откуда взять данные для обучения модели?</a:t>
            </a:r>
          </a:p>
        </p:txBody>
      </p:sp>
      <p:sp>
        <p:nvSpPr>
          <p:cNvPr id="11" name="Скругленный прямоугольник 9">
            <a:extLst>
              <a:ext uri="{FF2B5EF4-FFF2-40B4-BE49-F238E27FC236}">
                <a16:creationId xmlns:a16="http://schemas.microsoft.com/office/drawing/2014/main" id="{F9FC238E-D573-D24C-BF9D-CCD4044F5B03}"/>
              </a:ext>
            </a:extLst>
          </p:cNvPr>
          <p:cNvSpPr>
            <a:spLocks/>
          </p:cNvSpPr>
          <p:nvPr/>
        </p:nvSpPr>
        <p:spPr bwMode="auto">
          <a:xfrm rot="10800000">
            <a:off x="4241415" y="4820487"/>
            <a:ext cx="3897454" cy="723591"/>
          </a:xfrm>
          <a:prstGeom prst="roundRect">
            <a:avLst>
              <a:gd name="adj" fmla="val 6485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Скругленный прямоугольник 9">
            <a:extLst>
              <a:ext uri="{FF2B5EF4-FFF2-40B4-BE49-F238E27FC236}">
                <a16:creationId xmlns:a16="http://schemas.microsoft.com/office/drawing/2014/main" id="{42B90F6F-CD1A-AA4D-9045-5A9D21395C99}"/>
              </a:ext>
            </a:extLst>
          </p:cNvPr>
          <p:cNvSpPr>
            <a:spLocks/>
          </p:cNvSpPr>
          <p:nvPr/>
        </p:nvSpPr>
        <p:spPr bwMode="auto">
          <a:xfrm rot="10800000">
            <a:off x="8138869" y="5580838"/>
            <a:ext cx="3897454" cy="723591"/>
          </a:xfrm>
          <a:prstGeom prst="roundRect">
            <a:avLst>
              <a:gd name="adj" fmla="val 5758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2C1D3-F3E4-5A4C-BD03-EC77382F032F}"/>
              </a:ext>
            </a:extLst>
          </p:cNvPr>
          <p:cNvSpPr txBox="1"/>
          <p:nvPr/>
        </p:nvSpPr>
        <p:spPr>
          <a:xfrm>
            <a:off x="4593964" y="4889895"/>
            <a:ext cx="300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Как научить модель использовать другие языки?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D1713-8C77-DD43-8688-DF19FE3CA6E6}"/>
              </a:ext>
            </a:extLst>
          </p:cNvPr>
          <p:cNvSpPr txBox="1"/>
          <p:nvPr/>
        </p:nvSpPr>
        <p:spPr>
          <a:xfrm>
            <a:off x="8417264" y="5672538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Как обучить модель с 500 миллионами параметров? </a:t>
            </a:r>
          </a:p>
        </p:txBody>
      </p:sp>
      <p:sp>
        <p:nvSpPr>
          <p:cNvPr id="15" name="Овал 25">
            <a:extLst>
              <a:ext uri="{FF2B5EF4-FFF2-40B4-BE49-F238E27FC236}">
                <a16:creationId xmlns:a16="http://schemas.microsoft.com/office/drawing/2014/main" id="{86420F9C-DCDB-B046-B609-E69D6D97FED3}"/>
              </a:ext>
            </a:extLst>
          </p:cNvPr>
          <p:cNvSpPr/>
          <p:nvPr/>
        </p:nvSpPr>
        <p:spPr>
          <a:xfrm>
            <a:off x="216379" y="418148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1</a:t>
            </a:r>
          </a:p>
        </p:txBody>
      </p:sp>
      <p:sp>
        <p:nvSpPr>
          <p:cNvPr id="16" name="Овал 26">
            <a:extLst>
              <a:ext uri="{FF2B5EF4-FFF2-40B4-BE49-F238E27FC236}">
                <a16:creationId xmlns:a16="http://schemas.microsoft.com/office/drawing/2014/main" id="{63268DDA-8768-824B-8227-7E7831BAE789}"/>
              </a:ext>
            </a:extLst>
          </p:cNvPr>
          <p:cNvSpPr/>
          <p:nvPr/>
        </p:nvSpPr>
        <p:spPr>
          <a:xfrm>
            <a:off x="4053691" y="4988200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2</a:t>
            </a:r>
          </a:p>
        </p:txBody>
      </p:sp>
      <p:sp>
        <p:nvSpPr>
          <p:cNvPr id="18" name="Овал 27">
            <a:extLst>
              <a:ext uri="{FF2B5EF4-FFF2-40B4-BE49-F238E27FC236}">
                <a16:creationId xmlns:a16="http://schemas.microsoft.com/office/drawing/2014/main" id="{8F777500-769B-4A4F-A79E-3C9FB63E8F12}"/>
              </a:ext>
            </a:extLst>
          </p:cNvPr>
          <p:cNvSpPr/>
          <p:nvPr/>
        </p:nvSpPr>
        <p:spPr>
          <a:xfrm>
            <a:off x="7951145" y="5752420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E66B4-AE0B-9E4B-BECC-4878D25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76" y="1488788"/>
            <a:ext cx="6554747" cy="25914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AEE8C8-48D9-5C46-BFEF-5DE203C51D0B}"/>
              </a:ext>
            </a:extLst>
          </p:cNvPr>
          <p:cNvSpPr/>
          <p:nvPr/>
        </p:nvSpPr>
        <p:spPr>
          <a:xfrm>
            <a:off x="486513" y="4820487"/>
            <a:ext cx="3484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https://github.com/sealuzh/user_quality/blob/master/csv_files/sentences.csv</a:t>
            </a:r>
            <a:endParaRPr lang="en-RU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A4E8D-970D-E94D-ACBA-5A8414522571}"/>
              </a:ext>
            </a:extLst>
          </p:cNvPr>
          <p:cNvSpPr/>
          <p:nvPr/>
        </p:nvSpPr>
        <p:spPr>
          <a:xfrm>
            <a:off x="4266244" y="5624198"/>
            <a:ext cx="3594234" cy="47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https://huggingface.co/transformers/model_doc/xlmroberta.html</a:t>
            </a:r>
            <a:endParaRPr lang="en-RU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0760-B50F-4E45-A0F6-F0A963BCA62A}"/>
              </a:ext>
            </a:extLst>
          </p:cNvPr>
          <p:cNvSpPr/>
          <p:nvPr/>
        </p:nvSpPr>
        <p:spPr>
          <a:xfrm>
            <a:off x="8297706" y="6356356"/>
            <a:ext cx="20428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6"/>
              </a:rPr>
              <a:t>https://cloud.google.com/tpu</a:t>
            </a:r>
            <a:endParaRPr lang="en-RU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8D328F-BCED-174B-861E-5251F3B6D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37" y="1488788"/>
            <a:ext cx="1941423" cy="22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8" grpId="0" animBg="1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7940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Как выбрать команду?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96C5308-51E2-6647-9117-3A983B4D8B85}"/>
              </a:ext>
            </a:extLst>
          </p:cNvPr>
          <p:cNvSpPr/>
          <p:nvPr/>
        </p:nvSpPr>
        <p:spPr>
          <a:xfrm>
            <a:off x="418629" y="37723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2</a:t>
            </a:r>
            <a:endParaRPr lang="ru-RU" sz="1400" dirty="0">
              <a:solidFill>
                <a:schemeClr val="tx1"/>
              </a:solidFill>
              <a:latin typeface="PF Highway Sans Pro" panose="02000500000000020004" pitchFamily="2" charset="0"/>
            </a:endParaRPr>
          </a:p>
        </p:txBody>
      </p:sp>
      <p:cxnSp>
        <p:nvCxn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E4135257-79C6-4942-A3E4-1752B1A6934D}"/>
              </a:ext>
            </a:extLst>
          </p:cNvPr>
          <p:cNvCxnSpPr/>
          <p:nvPr/>
        </p:nvCxnSpPr>
        <p:spPr>
          <a:xfrm>
            <a:off x="4301557" y="2699010"/>
            <a:ext cx="2212336" cy="0"/>
          </a:xfrm>
          <a:prstGeom prst="line">
            <a:avLst/>
          </a:prstGeom>
          <a:ln w="508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Скругленный прямоугольник 9">
            <a:extLst>
              <a:ext uri="{FF2B5EF4-FFF2-40B4-BE49-F238E27FC236}">
                <a16:creationId xmlns:a16="http://schemas.microsoft.com/office/drawing/2014/main" id="{47156DE6-9CE4-6E4A-93B8-D718259F6DDD}"/>
              </a:ext>
            </a:extLst>
          </p:cNvPr>
          <p:cNvSpPr>
            <a:spLocks/>
          </p:cNvSpPr>
          <p:nvPr/>
        </p:nvSpPr>
        <p:spPr bwMode="auto">
          <a:xfrm rot="10800000">
            <a:off x="404103" y="4007419"/>
            <a:ext cx="3897454" cy="723591"/>
          </a:xfrm>
          <a:prstGeom prst="roundRect">
            <a:avLst>
              <a:gd name="adj" fmla="val 5032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3365D-C2DD-434F-9AD0-7982C82C29C2}"/>
              </a:ext>
            </a:extLst>
          </p:cNvPr>
          <p:cNvSpPr txBox="1"/>
          <p:nvPr/>
        </p:nvSpPr>
        <p:spPr>
          <a:xfrm>
            <a:off x="624637" y="4080201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Как работать с неразмеченными данными?</a:t>
            </a:r>
          </a:p>
        </p:txBody>
      </p:sp>
      <p:sp>
        <p:nvSpPr>
          <p:cNvPr id="11" name="Скругленный прямоугольник 9">
            <a:extLst>
              <a:ext uri="{FF2B5EF4-FFF2-40B4-BE49-F238E27FC236}">
                <a16:creationId xmlns:a16="http://schemas.microsoft.com/office/drawing/2014/main" id="{F9FC238E-D573-D24C-BF9D-CCD4044F5B03}"/>
              </a:ext>
            </a:extLst>
          </p:cNvPr>
          <p:cNvSpPr>
            <a:spLocks/>
          </p:cNvSpPr>
          <p:nvPr/>
        </p:nvSpPr>
        <p:spPr bwMode="auto">
          <a:xfrm rot="10800000">
            <a:off x="4241415" y="4820487"/>
            <a:ext cx="3897454" cy="723591"/>
          </a:xfrm>
          <a:prstGeom prst="roundRect">
            <a:avLst>
              <a:gd name="adj" fmla="val 6485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Скругленный прямоугольник 9">
            <a:extLst>
              <a:ext uri="{FF2B5EF4-FFF2-40B4-BE49-F238E27FC236}">
                <a16:creationId xmlns:a16="http://schemas.microsoft.com/office/drawing/2014/main" id="{42B90F6F-CD1A-AA4D-9045-5A9D21395C99}"/>
              </a:ext>
            </a:extLst>
          </p:cNvPr>
          <p:cNvSpPr>
            <a:spLocks/>
          </p:cNvSpPr>
          <p:nvPr/>
        </p:nvSpPr>
        <p:spPr bwMode="auto">
          <a:xfrm rot="10800000">
            <a:off x="8138869" y="5580838"/>
            <a:ext cx="3897454" cy="723591"/>
          </a:xfrm>
          <a:prstGeom prst="roundRect">
            <a:avLst>
              <a:gd name="adj" fmla="val 5758"/>
            </a:avLst>
          </a:prstGeom>
          <a:solidFill>
            <a:srgbClr val="E6E7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2C1D3-F3E4-5A4C-BD03-EC77382F032F}"/>
              </a:ext>
            </a:extLst>
          </p:cNvPr>
          <p:cNvSpPr txBox="1"/>
          <p:nvPr/>
        </p:nvSpPr>
        <p:spPr>
          <a:xfrm>
            <a:off x="4593964" y="4889895"/>
            <a:ext cx="3004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Как не привязываться к конкретному языку?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3D1713-8C77-DD43-8688-DF19FE3CA6E6}"/>
              </a:ext>
            </a:extLst>
          </p:cNvPr>
          <p:cNvSpPr txBox="1"/>
          <p:nvPr/>
        </p:nvSpPr>
        <p:spPr>
          <a:xfrm>
            <a:off x="8417264" y="5770869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ru-RU" sz="1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Как найти верную команду? </a:t>
            </a:r>
          </a:p>
        </p:txBody>
      </p:sp>
      <p:sp>
        <p:nvSpPr>
          <p:cNvPr id="15" name="Овал 25">
            <a:extLst>
              <a:ext uri="{FF2B5EF4-FFF2-40B4-BE49-F238E27FC236}">
                <a16:creationId xmlns:a16="http://schemas.microsoft.com/office/drawing/2014/main" id="{86420F9C-DCDB-B046-B609-E69D6D97FED3}"/>
              </a:ext>
            </a:extLst>
          </p:cNvPr>
          <p:cNvSpPr/>
          <p:nvPr/>
        </p:nvSpPr>
        <p:spPr>
          <a:xfrm>
            <a:off x="216379" y="418148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1</a:t>
            </a:r>
          </a:p>
        </p:txBody>
      </p:sp>
      <p:sp>
        <p:nvSpPr>
          <p:cNvPr id="16" name="Овал 26">
            <a:extLst>
              <a:ext uri="{FF2B5EF4-FFF2-40B4-BE49-F238E27FC236}">
                <a16:creationId xmlns:a16="http://schemas.microsoft.com/office/drawing/2014/main" id="{63268DDA-8768-824B-8227-7E7831BAE789}"/>
              </a:ext>
            </a:extLst>
          </p:cNvPr>
          <p:cNvSpPr/>
          <p:nvPr/>
        </p:nvSpPr>
        <p:spPr>
          <a:xfrm>
            <a:off x="4053691" y="4988200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2</a:t>
            </a:r>
          </a:p>
        </p:txBody>
      </p:sp>
      <p:sp>
        <p:nvSpPr>
          <p:cNvPr id="18" name="Овал 27">
            <a:extLst>
              <a:ext uri="{FF2B5EF4-FFF2-40B4-BE49-F238E27FC236}">
                <a16:creationId xmlns:a16="http://schemas.microsoft.com/office/drawing/2014/main" id="{8F777500-769B-4A4F-A79E-3C9FB63E8F12}"/>
              </a:ext>
            </a:extLst>
          </p:cNvPr>
          <p:cNvSpPr/>
          <p:nvPr/>
        </p:nvSpPr>
        <p:spPr>
          <a:xfrm>
            <a:off x="7951145" y="5752420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8D328F-BCED-174B-861E-5251F3B6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90" y="1555188"/>
            <a:ext cx="1941423" cy="2287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2386A-AB2E-6F41-A22B-2C89470B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496" y="1346928"/>
            <a:ext cx="2914614" cy="29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7940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Просмотр результатов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96C5308-51E2-6647-9117-3A983B4D8B85}"/>
              </a:ext>
            </a:extLst>
          </p:cNvPr>
          <p:cNvSpPr/>
          <p:nvPr/>
        </p:nvSpPr>
        <p:spPr>
          <a:xfrm>
            <a:off x="418629" y="37723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3</a:t>
            </a:r>
            <a:endParaRPr lang="ru-RU" sz="1400" dirty="0">
              <a:solidFill>
                <a:schemeClr val="tx1"/>
              </a:solidFill>
              <a:latin typeface="PF Highway Sans Pro" panose="02000500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D7BFFD-AF2E-904F-AC47-37FFC7AE5E94}"/>
              </a:ext>
            </a:extLst>
          </p:cNvPr>
          <p:cNvGrpSpPr/>
          <p:nvPr/>
        </p:nvGrpSpPr>
        <p:grpSpPr>
          <a:xfrm>
            <a:off x="958561" y="1289248"/>
            <a:ext cx="9856808" cy="638385"/>
            <a:chOff x="3179886" y="2083564"/>
            <a:chExt cx="5702858" cy="369350"/>
          </a:xfrm>
          <a:effectLst/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D154B1-B5E0-DB42-A5C5-541B35EB0F54}"/>
                </a:ext>
              </a:extLst>
            </p:cNvPr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26" name="Round Same Side Corner Rectangle 1">
                <a:extLst>
                  <a:ext uri="{FF2B5EF4-FFF2-40B4-BE49-F238E27FC236}">
                    <a16:creationId xmlns:a16="http://schemas.microsoft.com/office/drawing/2014/main" id="{A3E01681-C17F-874F-B838-7700D54893AF}"/>
                  </a:ext>
                </a:extLst>
              </p:cNvPr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85000"/>
                  <a:lumOff val="1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B91A89D-2940-7C41-BB4C-E3205C3167B4}"/>
                  </a:ext>
                </a:extLst>
              </p:cNvPr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D13CCCB-180B-6740-AAAD-A10A6A06352D}"/>
                    </a:ext>
                  </a:extLst>
                </p:cNvPr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6F78AF7-B0DE-EC44-B8E9-26D849930E25}"/>
                    </a:ext>
                  </a:extLst>
                </p:cNvPr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8B90CC4-4CC5-DB46-BC1F-8793F34062EE}"/>
                    </a:ext>
                  </a:extLst>
                </p:cNvPr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22" name="Rounded Rectangle 23">
              <a:extLst>
                <a:ext uri="{FF2B5EF4-FFF2-40B4-BE49-F238E27FC236}">
                  <a16:creationId xmlns:a16="http://schemas.microsoft.com/office/drawing/2014/main" id="{1DB62D38-A5F0-FD45-BCEA-C8D51E826664}"/>
                </a:ext>
              </a:extLst>
            </p:cNvPr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https://</a:t>
              </a:r>
              <a:r>
                <a:rPr kumimoji="0" lang="en-IN" sz="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www.reviews</a:t>
              </a: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.</a:t>
              </a:r>
              <a:r>
                <a:rPr lang="en-US" sz="600" kern="0" dirty="0" err="1">
                  <a:solidFill>
                    <a:sysClr val="window" lastClr="FFFFFF">
                      <a:lumMod val="75000"/>
                    </a:sysClr>
                  </a:solidFill>
                  <a:latin typeface="Montserrat Hairline" panose="00000300000000000000" pitchFamily="50" charset="0"/>
                </a:rPr>
                <a:t>sbercode</a:t>
              </a: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.tech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92CF15-894D-2745-90E2-9161DA8EF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05"/>
          <a:stretch/>
        </p:blipFill>
        <p:spPr>
          <a:xfrm>
            <a:off x="958561" y="1927633"/>
            <a:ext cx="9856808" cy="45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7940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>
                <a:latin typeface="Calibri" panose="020F0502020204030204" pitchFamily="34" charset="0"/>
                <a:cs typeface="Calibri" panose="020F0502020204030204" pitchFamily="34" charset="0"/>
              </a:rPr>
              <a:t>Просмотр результатов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96C5308-51E2-6647-9117-3A983B4D8B85}"/>
              </a:ext>
            </a:extLst>
          </p:cNvPr>
          <p:cNvSpPr/>
          <p:nvPr/>
        </p:nvSpPr>
        <p:spPr>
          <a:xfrm>
            <a:off x="418629" y="377239"/>
            <a:ext cx="375452" cy="375452"/>
          </a:xfrm>
          <a:prstGeom prst="ellipse">
            <a:avLst/>
          </a:prstGeom>
          <a:solidFill>
            <a:srgbClr val="FCDE28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6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PF Highway Sans Pro" panose="02000500000000020004" pitchFamily="2" charset="0"/>
              </a:rPr>
              <a:t>3</a:t>
            </a:r>
            <a:endParaRPr lang="ru-RU" sz="1400" dirty="0">
              <a:solidFill>
                <a:schemeClr val="tx1"/>
              </a:solidFill>
              <a:latin typeface="PF Highway Sans Pro" panose="02000500000000020004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D7BFFD-AF2E-904F-AC47-37FFC7AE5E94}"/>
              </a:ext>
            </a:extLst>
          </p:cNvPr>
          <p:cNvGrpSpPr/>
          <p:nvPr/>
        </p:nvGrpSpPr>
        <p:grpSpPr>
          <a:xfrm>
            <a:off x="958561" y="1289248"/>
            <a:ext cx="9856808" cy="638385"/>
            <a:chOff x="3179886" y="2083564"/>
            <a:chExt cx="5702858" cy="369350"/>
          </a:xfrm>
          <a:effectLst/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D154B1-B5E0-DB42-A5C5-541B35EB0F54}"/>
                </a:ext>
              </a:extLst>
            </p:cNvPr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26" name="Round Same Side Corner Rectangle 1">
                <a:extLst>
                  <a:ext uri="{FF2B5EF4-FFF2-40B4-BE49-F238E27FC236}">
                    <a16:creationId xmlns:a16="http://schemas.microsoft.com/office/drawing/2014/main" id="{A3E01681-C17F-874F-B838-7700D54893AF}"/>
                  </a:ext>
                </a:extLst>
              </p:cNvPr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85000"/>
                  <a:lumOff val="1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B91A89D-2940-7C41-BB4C-E3205C3167B4}"/>
                  </a:ext>
                </a:extLst>
              </p:cNvPr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D13CCCB-180B-6740-AAAD-A10A6A06352D}"/>
                    </a:ext>
                  </a:extLst>
                </p:cNvPr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6F78AF7-B0DE-EC44-B8E9-26D849930E25}"/>
                    </a:ext>
                  </a:extLst>
                </p:cNvPr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8B90CC4-4CC5-DB46-BC1F-8793F34062EE}"/>
                    </a:ext>
                  </a:extLst>
                </p:cNvPr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22" name="Rounded Rectangle 23">
              <a:extLst>
                <a:ext uri="{FF2B5EF4-FFF2-40B4-BE49-F238E27FC236}">
                  <a16:creationId xmlns:a16="http://schemas.microsoft.com/office/drawing/2014/main" id="{1DB62D38-A5F0-FD45-BCEA-C8D51E826664}"/>
                </a:ext>
              </a:extLst>
            </p:cNvPr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https://</a:t>
              </a:r>
              <a:r>
                <a:rPr kumimoji="0" lang="en-IN" sz="6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www.reviews</a:t>
              </a: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.</a:t>
              </a:r>
              <a:r>
                <a:rPr lang="en-US" sz="600" kern="0" dirty="0" err="1">
                  <a:solidFill>
                    <a:sysClr val="window" lastClr="FFFFFF">
                      <a:lumMod val="75000"/>
                    </a:sysClr>
                  </a:solidFill>
                  <a:latin typeface="Montserrat Hairline" panose="00000300000000000000" pitchFamily="50" charset="0"/>
                </a:rPr>
                <a:t>sbercode</a:t>
              </a:r>
              <a:r>
                <a:rPr kumimoji="0" lang="en-IN" sz="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75000"/>
                    </a:sysClr>
                  </a:solidFill>
                  <a:effectLst/>
                  <a:uLnTx/>
                  <a:uFillTx/>
                  <a:latin typeface="Montserrat Hairline" panose="00000300000000000000" pitchFamily="50" charset="0"/>
                  <a:ea typeface="+mn-ea"/>
                  <a:cs typeface="+mn-cs"/>
                </a:rPr>
                <a:t>.tech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6D3030-7BB6-7840-A0CF-3BE69403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25" y="2099211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059CF9E-1DA8-A34C-8084-992F5E71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0161-948B-4484-BD29-846DD72F9FB3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52756F4-CF99-F54C-A8D3-CE8740F9BC88}"/>
              </a:ext>
            </a:extLst>
          </p:cNvPr>
          <p:cNvSpPr txBox="1">
            <a:spLocks/>
          </p:cNvSpPr>
          <p:nvPr/>
        </p:nvSpPr>
        <p:spPr>
          <a:xfrm>
            <a:off x="527381" y="341948"/>
            <a:ext cx="9793088" cy="44603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ts val="83"/>
              </a:spcBef>
              <a:spcAft>
                <a:spcPct val="0"/>
              </a:spcAft>
              <a:defRPr kumimoji="1" sz="2400" b="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sz="3200" dirty="0"/>
              <a:t>Плюсы нашего решения</a:t>
            </a:r>
          </a:p>
        </p:txBody>
      </p:sp>
      <p:pic>
        <p:nvPicPr>
          <p:cNvPr id="8" name="Picture 34" descr="Картинки по запросу &quot;human icon&quot;&quot;">
            <a:extLst>
              <a:ext uri="{FF2B5EF4-FFF2-40B4-BE49-F238E27FC236}">
                <a16:creationId xmlns:a16="http://schemas.microsoft.com/office/drawing/2014/main" id="{8EF841A0-3FF2-5D40-B724-4D96DA10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92" y="1405586"/>
            <a:ext cx="2416060" cy="24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4DD5D4-2345-C24C-A8AA-482032484857}"/>
              </a:ext>
            </a:extLst>
          </p:cNvPr>
          <p:cNvSpPr/>
          <p:nvPr/>
        </p:nvSpPr>
        <p:spPr>
          <a:xfrm>
            <a:off x="772458" y="4244383"/>
            <a:ext cx="446572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Быстрый ответ на вопрос</a:t>
            </a:r>
          </a:p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Быстрое исправление</a:t>
            </a:r>
          </a:p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Компетентный ответ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A62B2-5FAD-064A-8E10-531D8709FA7C}"/>
              </a:ext>
            </a:extLst>
          </p:cNvPr>
          <p:cNvSpPr/>
          <p:nvPr/>
        </p:nvSpPr>
        <p:spPr>
          <a:xfrm>
            <a:off x="6398407" y="4244383"/>
            <a:ext cx="5021135" cy="19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Быстрое обнаружение багов</a:t>
            </a:r>
          </a:p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Авто-поиск команды</a:t>
            </a:r>
          </a:p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Аналитика для команд </a:t>
            </a:r>
          </a:p>
          <a:p>
            <a:pPr indent="-279450">
              <a:spcBef>
                <a:spcPts val="300"/>
              </a:spcBef>
              <a:buBlip>
                <a:blip r:embed="rId4"/>
              </a:buBlip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Авто-локализация продукта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4E07E-188B-BD4C-89F2-790B0D1E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854" y="1405586"/>
            <a:ext cx="2416061" cy="24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5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>
            <a:extLst>
              <a:ext uri="{FF2B5EF4-FFF2-40B4-BE49-F238E27FC236}">
                <a16:creationId xmlns:a16="http://schemas.microsoft.com/office/drawing/2014/main" id="{5EC0E4B2-D3AD-724F-9FEE-82159A883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928659"/>
          </a:xfrm>
          <a:prstGeom prst="rect">
            <a:avLst/>
          </a:prstGeom>
          <a:solidFill>
            <a:srgbClr val="FFDD2D"/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chemeClr val="lt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88226DD-30C1-E148-B513-74E7FE3F60DF}"/>
              </a:ext>
            </a:extLst>
          </p:cNvPr>
          <p:cNvGrpSpPr/>
          <p:nvPr/>
        </p:nvGrpSpPr>
        <p:grpSpPr>
          <a:xfrm>
            <a:off x="3552000" y="1390433"/>
            <a:ext cx="5088000" cy="2147793"/>
            <a:chOff x="2664000" y="1412777"/>
            <a:chExt cx="3816000" cy="1610845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91F7CE3D-5F01-1C40-9239-B6C2E9EE2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4000" y="1412777"/>
              <a:ext cx="3816000" cy="1610845"/>
            </a:xfrm>
            <a:prstGeom prst="roundRect">
              <a:avLst>
                <a:gd name="adj" fmla="val 2802"/>
              </a:avLst>
            </a:prstGeom>
            <a:solidFill>
              <a:schemeClr val="bg1"/>
            </a:solidFill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ru-RU" sz="1867" dirty="0">
                <a:latin typeface="+mj-lt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894B2D6-34E1-494C-AAF1-DEDE368F8854}"/>
                </a:ext>
              </a:extLst>
            </p:cNvPr>
            <p:cNvSpPr txBox="1"/>
            <p:nvPr/>
          </p:nvSpPr>
          <p:spPr>
            <a:xfrm>
              <a:off x="3276974" y="1721837"/>
              <a:ext cx="2590051" cy="992724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algn="ctr"/>
              <a:r>
                <a:rPr lang="ru-RU" sz="2667" b="1" dirty="0">
                  <a:latin typeface="Calibri" panose="020F0502020204030204" pitchFamily="34" charset="0"/>
                  <a:cs typeface="Calibri" panose="020F0502020204030204" pitchFamily="34" charset="0"/>
                </a:rPr>
                <a:t>Рачинский Максим</a:t>
              </a:r>
            </a:p>
            <a:p>
              <a:pPr algn="ctr"/>
              <a:r>
                <a:rPr lang="ru-RU" sz="2667" b="1" dirty="0">
                  <a:latin typeface="Calibri" panose="020F0502020204030204" pitchFamily="34" charset="0"/>
                  <a:cs typeface="Calibri" panose="020F0502020204030204" pitchFamily="34" charset="0"/>
                </a:rPr>
                <a:t>Серова Анастасия</a:t>
              </a:r>
            </a:p>
            <a:p>
              <a:pPr algn="ctr"/>
              <a:r>
                <a:rPr lang="ru-RU" sz="2667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Оралин</a:t>
              </a:r>
              <a:r>
                <a:rPr lang="ru-RU" sz="2667" b="1" dirty="0">
                  <a:latin typeface="Calibri" panose="020F0502020204030204" pitchFamily="34" charset="0"/>
                  <a:cs typeface="Calibri" panose="020F0502020204030204" pitchFamily="34" charset="0"/>
                </a:rPr>
                <a:t> Илларион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309A444-2AE3-8C4A-810E-8784693097AD}"/>
              </a:ext>
            </a:extLst>
          </p:cNvPr>
          <p:cNvSpPr txBox="1">
            <a:spLocks/>
          </p:cNvSpPr>
          <p:nvPr/>
        </p:nvSpPr>
        <p:spPr>
          <a:xfrm>
            <a:off x="3380179" y="5197661"/>
            <a:ext cx="5662221" cy="163157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Calibri"/>
                <a:ea typeface="ＭＳ Ｐゴシック" charset="0"/>
                <a:cs typeface="Calibri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ts val="2933"/>
              </a:lnSpc>
            </a:pPr>
            <a:r>
              <a:rPr lang="en-US" sz="2933" b="1" dirty="0" err="1">
                <a:latin typeface="Calibri" panose="020F0502020204030204" pitchFamily="34" charset="0"/>
                <a:cs typeface="Calibri" panose="020F0502020204030204" pitchFamily="34" charset="0"/>
              </a:rPr>
              <a:t>Sbercode</a:t>
            </a:r>
            <a:r>
              <a:rPr lang="en-US" sz="2933" b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933" b="1" dirty="0">
                <a:latin typeface="Calibri" panose="020F0502020204030204" pitchFamily="34" charset="0"/>
                <a:cs typeface="Calibri" panose="020F0502020204030204" pitchFamily="34" charset="0"/>
              </a:rPr>
              <a:t>Ловкая идея</a:t>
            </a:r>
          </a:p>
        </p:txBody>
      </p:sp>
    </p:spTree>
    <p:extLst>
      <p:ext uri="{BB962C8B-B14F-4D97-AF65-F5344CB8AC3E}">
        <p14:creationId xmlns:p14="http://schemas.microsoft.com/office/powerpoint/2010/main" val="31582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226</Words>
  <Application>Microsoft Macintosh PowerPoint</Application>
  <PresentationFormat>Widescreen</PresentationFormat>
  <Paragraphs>70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 Hairline</vt:lpstr>
      <vt:lpstr>PF Highway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Рачинский Максим Юрьевич</dc:creator>
  <cp:lastModifiedBy>Рачинский Максим Юрьевич</cp:lastModifiedBy>
  <cp:revision>121</cp:revision>
  <dcterms:created xsi:type="dcterms:W3CDTF">2020-01-31T09:31:16Z</dcterms:created>
  <dcterms:modified xsi:type="dcterms:W3CDTF">2020-08-02T07:51:36Z</dcterms:modified>
</cp:coreProperties>
</file>